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71" r:id="rId3"/>
    <p:sldId id="257" r:id="rId4"/>
    <p:sldId id="276" r:id="rId5"/>
    <p:sldId id="258" r:id="rId6"/>
    <p:sldId id="275" r:id="rId7"/>
    <p:sldId id="259" r:id="rId8"/>
    <p:sldId id="260" r:id="rId9"/>
    <p:sldId id="262" r:id="rId10"/>
    <p:sldId id="272" r:id="rId11"/>
    <p:sldId id="273" r:id="rId12"/>
    <p:sldId id="264" r:id="rId13"/>
    <p:sldId id="265" r:id="rId14"/>
    <p:sldId id="266" r:id="rId15"/>
    <p:sldId id="268"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444931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3FACBD-BEE6-4E55-B93D-9D21119F4104}"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120833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3987761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3394513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2540459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43FACBD-BEE6-4E55-B93D-9D21119F4104}" type="datetimeFigureOut">
              <a:rPr lang="en-IN" smtClean="0"/>
              <a:t>10-07-2024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994393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43FACBD-BEE6-4E55-B93D-9D21119F4104}" type="datetimeFigureOut">
              <a:rPr lang="en-IN" smtClean="0"/>
              <a:t>10-07-2024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2484510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1523137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451236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4181842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3FACBD-BEE6-4E55-B93D-9D21119F4104}" type="datetimeFigureOut">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423289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3FACBD-BEE6-4E55-B93D-9D21119F4104}"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299084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3FACBD-BEE6-4E55-B93D-9D21119F4104}" type="datetimeFigureOut">
              <a:rPr lang="en-IN" smtClean="0"/>
              <a:t>10-07-2024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2208360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3FACBD-BEE6-4E55-B93D-9D21119F4104}" type="datetimeFigureOut">
              <a:rPr lang="en-IN" smtClean="0"/>
              <a:t>10-07-2024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323286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FACBD-BEE6-4E55-B93D-9D21119F4104}" type="datetimeFigureOut">
              <a:rPr lang="en-IN" smtClean="0"/>
              <a:t>10-07-2024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941335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3FACBD-BEE6-4E55-B93D-9D21119F4104}"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384245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3FACBD-BEE6-4E55-B93D-9D21119F4104}" type="datetimeFigureOut">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A1D49A2-89BC-4259-ADCD-07F129CFA332}" type="slidenum">
              <a:rPr lang="en-IN" smtClean="0"/>
              <a:t>‹#›</a:t>
            </a:fld>
            <a:endParaRPr lang="en-IN"/>
          </a:p>
        </p:txBody>
      </p:sp>
    </p:spTree>
    <p:extLst>
      <p:ext uri="{BB962C8B-B14F-4D97-AF65-F5344CB8AC3E}">
        <p14:creationId xmlns:p14="http://schemas.microsoft.com/office/powerpoint/2010/main" val="3308504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43FACBD-BEE6-4E55-B93D-9D21119F4104}" type="datetimeFigureOut">
              <a:rPr lang="en-IN" smtClean="0"/>
              <a:t>10-07-2024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A1D49A2-89BC-4259-ADCD-07F129CFA332}" type="slidenum">
              <a:rPr lang="en-IN" smtClean="0"/>
              <a:t>‹#›</a:t>
            </a:fld>
            <a:endParaRPr lang="en-IN"/>
          </a:p>
        </p:txBody>
      </p:sp>
    </p:spTree>
    <p:extLst>
      <p:ext uri="{BB962C8B-B14F-4D97-AF65-F5344CB8AC3E}">
        <p14:creationId xmlns:p14="http://schemas.microsoft.com/office/powerpoint/2010/main" val="119498124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6496" y="2036352"/>
            <a:ext cx="10319007" cy="692725"/>
          </a:xfrm>
        </p:spPr>
        <p:txBody>
          <a:bodyPr>
            <a:normAutofit fontScale="90000"/>
          </a:bodyPr>
          <a:lstStyle/>
          <a:p>
            <a:r>
              <a:rPr lang="en-US" sz="4000" dirty="0">
                <a:latin typeface="Bahnschrift Condensed" panose="020B0502040204020203" pitchFamily="34" charset="0"/>
              </a:rPr>
              <a:t>PNEUMATIC PEDAL VALVE OPERATED HOLE PUNCHING MACHINE</a:t>
            </a:r>
            <a:endParaRPr lang="en-IN" sz="4000" dirty="0">
              <a:latin typeface="Bahnschrift Condensed" panose="020B0502040204020203" pitchFamily="34" charset="0"/>
            </a:endParaRPr>
          </a:p>
        </p:txBody>
      </p:sp>
      <p:sp>
        <p:nvSpPr>
          <p:cNvPr id="3" name="Subtitle 2"/>
          <p:cNvSpPr>
            <a:spLocks noGrp="1"/>
          </p:cNvSpPr>
          <p:nvPr>
            <p:ph type="subTitle" idx="1"/>
          </p:nvPr>
        </p:nvSpPr>
        <p:spPr>
          <a:xfrm>
            <a:off x="1154955" y="4475285"/>
            <a:ext cx="8825658" cy="1582615"/>
          </a:xfrm>
        </p:spPr>
        <p:txBody>
          <a:bodyPr>
            <a:normAutofit/>
          </a:bodyPr>
          <a:lstStyle/>
          <a:p>
            <a:r>
              <a:rPr lang="en-US" dirty="0"/>
              <a:t>														RINSHADUL NISHAM </a:t>
            </a:r>
          </a:p>
          <a:p>
            <a:r>
              <a:rPr lang="en-US" dirty="0"/>
              <a:t>														ASHWIN</a:t>
            </a:r>
          </a:p>
          <a:p>
            <a:r>
              <a:rPr lang="en-US" dirty="0"/>
              <a:t>														KAVIPRASHAAD</a:t>
            </a:r>
            <a:endParaRPr lang="en-IN" dirty="0"/>
          </a:p>
        </p:txBody>
      </p:sp>
    </p:spTree>
    <p:extLst>
      <p:ext uri="{BB962C8B-B14F-4D97-AF65-F5344CB8AC3E}">
        <p14:creationId xmlns:p14="http://schemas.microsoft.com/office/powerpoint/2010/main" val="276031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47223" y="2268415"/>
            <a:ext cx="9246346" cy="4431323"/>
          </a:xfrm>
        </p:spPr>
        <p:txBody>
          <a:bodyPr>
            <a:normAutofit/>
          </a:bodyPr>
          <a:lstStyle/>
          <a:p>
            <a:r>
              <a:rPr lang="en-IN" sz="2400" b="1" dirty="0"/>
              <a:t>Modular Soldering Tool Arrangement for Vertical Pneumatic Cylinders :</a:t>
            </a:r>
          </a:p>
          <a:p>
            <a:pPr marL="0" indent="0">
              <a:buNone/>
            </a:pPr>
            <a:r>
              <a:rPr lang="en-US" b="1" dirty="0"/>
              <a:t>      Components and Features:</a:t>
            </a:r>
          </a:p>
          <a:p>
            <a:pPr marL="0" indent="0">
              <a:buNone/>
            </a:pPr>
            <a:r>
              <a:rPr lang="en-US" b="1" dirty="0"/>
              <a:t>       Interchangeable Soldering Tips:</a:t>
            </a:r>
            <a:endParaRPr lang="en-US" dirty="0"/>
          </a:p>
          <a:p>
            <a:pPr lvl="1"/>
            <a:r>
              <a:rPr lang="en-US" b="1" dirty="0"/>
              <a:t>Variety:</a:t>
            </a:r>
            <a:r>
              <a:rPr lang="en-US" dirty="0"/>
              <a:t> Different sizes and shapes to create holes of varying diameters.</a:t>
            </a:r>
          </a:p>
          <a:p>
            <a:pPr lvl="1"/>
            <a:r>
              <a:rPr lang="en-US" b="1" dirty="0"/>
              <a:t>Attachment:</a:t>
            </a:r>
            <a:r>
              <a:rPr lang="en-US" dirty="0"/>
              <a:t> Quick-change mechanism for easy swapping.</a:t>
            </a:r>
          </a:p>
          <a:p>
            <a:pPr marL="457200" lvl="1" indent="0">
              <a:buNone/>
            </a:pPr>
            <a:endParaRPr lang="en-US" dirty="0"/>
          </a:p>
          <a:p>
            <a:pPr marL="0" indent="0">
              <a:buNone/>
            </a:pPr>
            <a:r>
              <a:rPr lang="en-US" b="1" dirty="0"/>
              <a:t>       Adjustable Mounting Bracket:</a:t>
            </a:r>
            <a:endParaRPr lang="en-US" dirty="0"/>
          </a:p>
          <a:p>
            <a:pPr lvl="1"/>
            <a:r>
              <a:rPr lang="en-US" b="1" dirty="0"/>
              <a:t>Function:</a:t>
            </a:r>
            <a:r>
              <a:rPr lang="en-US" dirty="0"/>
              <a:t> Allows the soldering tool to be positioned at various distances from the </a:t>
            </a:r>
            <a:r>
              <a:rPr lang="en-US" dirty="0" err="1"/>
              <a:t>workpiece</a:t>
            </a:r>
            <a:r>
              <a:rPr lang="en-US" dirty="0"/>
              <a:t>.</a:t>
            </a:r>
          </a:p>
          <a:p>
            <a:pPr lvl="1"/>
            <a:r>
              <a:rPr lang="en-US" b="1" dirty="0"/>
              <a:t>Adjustment:</a:t>
            </a:r>
            <a:r>
              <a:rPr lang="en-US" dirty="0"/>
              <a:t> Screw or lever mechanisms for precise positioning.</a:t>
            </a:r>
          </a:p>
          <a:p>
            <a:pPr marL="457200" lvl="1" indent="0">
              <a:buNone/>
            </a:pPr>
            <a:endParaRPr lang="en-US" dirty="0"/>
          </a:p>
          <a:p>
            <a:pPr marL="0" indent="0">
              <a:buNone/>
            </a:pPr>
            <a:endParaRPr lang="en-IN" b="1" dirty="0"/>
          </a:p>
        </p:txBody>
      </p:sp>
    </p:spTree>
    <p:extLst>
      <p:ext uri="{BB962C8B-B14F-4D97-AF65-F5344CB8AC3E}">
        <p14:creationId xmlns:p14="http://schemas.microsoft.com/office/powerpoint/2010/main" val="116053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Height Adjustment Mechanism:</a:t>
            </a:r>
            <a:endParaRPr lang="en-US" dirty="0"/>
          </a:p>
          <a:p>
            <a:r>
              <a:rPr lang="en-US" b="1" dirty="0"/>
              <a:t>Function:</a:t>
            </a:r>
            <a:r>
              <a:rPr lang="en-US" dirty="0"/>
              <a:t> Enables vertical movement to adjust the depth of the hole.</a:t>
            </a:r>
          </a:p>
          <a:p>
            <a:r>
              <a:rPr lang="en-US" b="1" dirty="0"/>
              <a:t>Type:</a:t>
            </a:r>
            <a:r>
              <a:rPr lang="en-US" dirty="0"/>
              <a:t> Manual or motorized screw jacks, pneumatic lifts.</a:t>
            </a:r>
          </a:p>
          <a:p>
            <a:r>
              <a:rPr lang="en-US" b="1" dirty="0"/>
              <a:t>Range:</a:t>
            </a:r>
            <a:r>
              <a:rPr lang="en-US" dirty="0"/>
              <a:t> Typically a few centimeters to accommodate different material thicknesses</a:t>
            </a:r>
          </a:p>
          <a:p>
            <a:pPr marL="0" indent="0">
              <a:buNone/>
            </a:pPr>
            <a:endParaRPr lang="en-IN" dirty="0"/>
          </a:p>
        </p:txBody>
      </p:sp>
    </p:spTree>
    <p:extLst>
      <p:ext uri="{BB962C8B-B14F-4D97-AF65-F5344CB8AC3E}">
        <p14:creationId xmlns:p14="http://schemas.microsoft.com/office/powerpoint/2010/main" val="2787482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DESCRIPTION OF EACH COMPONENTS (PNEUMATICS)</a:t>
            </a:r>
            <a:endParaRPr lang="en-IN" dirty="0"/>
          </a:p>
        </p:txBody>
      </p:sp>
      <p:sp>
        <p:nvSpPr>
          <p:cNvPr id="3" name="Content Placeholder 2"/>
          <p:cNvSpPr>
            <a:spLocks noGrp="1"/>
          </p:cNvSpPr>
          <p:nvPr>
            <p:ph idx="1"/>
          </p:nvPr>
        </p:nvSpPr>
        <p:spPr>
          <a:xfrm>
            <a:off x="307975" y="2419108"/>
            <a:ext cx="8836025" cy="4571999"/>
          </a:xfrm>
        </p:spPr>
        <p:txBody>
          <a:bodyPr>
            <a:normAutofit/>
          </a:bodyPr>
          <a:lstStyle/>
          <a:p>
            <a:r>
              <a:rPr lang="en-US" b="1" dirty="0"/>
              <a:t>PILOT OPERATED DIRECTIONAL CONTROL VALVE</a:t>
            </a:r>
            <a:endParaRPr lang="en-IN" b="1" dirty="0"/>
          </a:p>
          <a:p>
            <a:pPr marL="0" indent="0">
              <a:buNone/>
            </a:pPr>
            <a:r>
              <a:rPr lang="en-US" dirty="0"/>
              <a:t>A pilot-operated directional control valve (DCV) is a type of valve that uses a small pilot valve to control a larger main valve. The pilot valve directs air to the larger valve, causing it to shift positions and control the flow of the main air supply. This type of valve is commonly used in pneumatic systems to manage the flow and direction of compressed air with high efficiency and reliability.</a:t>
            </a:r>
          </a:p>
          <a:p>
            <a:r>
              <a:rPr lang="en-US" b="1" dirty="0"/>
              <a:t>Cost:</a:t>
            </a:r>
          </a:p>
          <a:p>
            <a:pPr marL="0" indent="0">
              <a:buNone/>
            </a:pPr>
            <a:r>
              <a:rPr lang="en-US" dirty="0"/>
              <a:t>Typically ranges from ₹2,000 to ₹5,000 each, depending on size, material, and brand.</a:t>
            </a:r>
          </a:p>
          <a:p>
            <a:pPr marL="0" indent="0">
              <a:buNone/>
            </a:pPr>
            <a:endParaRPr lang="en-IN" b="1" dirty="0"/>
          </a:p>
        </p:txBody>
      </p:sp>
      <p:sp>
        <p:nvSpPr>
          <p:cNvPr id="5" name="AutoShape 2" descr="5/2 Single Solenoid Valve With Spring Return Manufacturers And Suppliers In  India And Other Worldwide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stretch>
            <a:fillRect/>
          </a:stretch>
        </p:blipFill>
        <p:spPr>
          <a:xfrm>
            <a:off x="9144000" y="2322834"/>
            <a:ext cx="3048000" cy="3140417"/>
          </a:xfrm>
          <a:prstGeom prst="rect">
            <a:avLst/>
          </a:prstGeom>
        </p:spPr>
      </p:pic>
    </p:spTree>
    <p:extLst>
      <p:ext uri="{BB962C8B-B14F-4D97-AF65-F5344CB8AC3E}">
        <p14:creationId xmlns:p14="http://schemas.microsoft.com/office/powerpoint/2010/main" val="298846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96769" y="2730821"/>
            <a:ext cx="8565266" cy="3889897"/>
          </a:xfrm>
        </p:spPr>
        <p:txBody>
          <a:bodyPr>
            <a:normAutofit/>
          </a:bodyPr>
          <a:lstStyle/>
          <a:p>
            <a:r>
              <a:rPr lang="en-US" b="1" dirty="0"/>
              <a:t>FRL UNIT (OPTIONAL)</a:t>
            </a:r>
            <a:endParaRPr lang="en-US" sz="2400" b="1" dirty="0"/>
          </a:p>
          <a:p>
            <a:pPr marL="0" indent="0">
              <a:buNone/>
            </a:pPr>
            <a:r>
              <a:rPr lang="en-US" sz="2400" dirty="0"/>
              <a:t>     An FRL unit (Filter, Regulator, and Lubricator) is a crucial component in pneumatic systems used to prepare and maintain the quality of compressed air. It ensures that the air supplied to the pneumatic components is clean, at the correct pressure, and adequately lubricated.</a:t>
            </a:r>
          </a:p>
          <a:p>
            <a:r>
              <a:rPr lang="en-US" b="1" dirty="0"/>
              <a:t>Cost:</a:t>
            </a:r>
          </a:p>
          <a:p>
            <a:pPr marL="0" indent="0">
              <a:buNone/>
            </a:pPr>
            <a:r>
              <a:rPr lang="en-US" dirty="0"/>
              <a:t>      </a:t>
            </a:r>
            <a:r>
              <a:rPr lang="en-US" sz="2000" dirty="0"/>
              <a:t>Typically ranges from ₹3,000 to ₹8,000, depending on size, quality, and brand</a:t>
            </a:r>
          </a:p>
          <a:p>
            <a:pPr marL="0" indent="0">
              <a:buNone/>
            </a:pPr>
            <a:endParaRPr lang="en-IN" dirty="0"/>
          </a:p>
        </p:txBody>
      </p:sp>
      <p:pic>
        <p:nvPicPr>
          <p:cNvPr id="4" name="Picture 3"/>
          <p:cNvPicPr>
            <a:picLocks noChangeAspect="1"/>
          </p:cNvPicPr>
          <p:nvPr/>
        </p:nvPicPr>
        <p:blipFill>
          <a:blip r:embed="rId2"/>
          <a:stretch>
            <a:fillRect/>
          </a:stretch>
        </p:blipFill>
        <p:spPr>
          <a:xfrm>
            <a:off x="8843058" y="2603500"/>
            <a:ext cx="3348942" cy="2706935"/>
          </a:xfrm>
          <a:prstGeom prst="rect">
            <a:avLst/>
          </a:prstGeom>
        </p:spPr>
      </p:pic>
    </p:spTree>
    <p:extLst>
      <p:ext uri="{BB962C8B-B14F-4D97-AF65-F5344CB8AC3E}">
        <p14:creationId xmlns:p14="http://schemas.microsoft.com/office/powerpoint/2010/main" val="19651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02601" y="2730822"/>
            <a:ext cx="8151090" cy="3808874"/>
          </a:xfrm>
        </p:spPr>
        <p:txBody>
          <a:bodyPr>
            <a:normAutofit/>
          </a:bodyPr>
          <a:lstStyle/>
          <a:p>
            <a:r>
              <a:rPr lang="en-US" b="1" dirty="0"/>
              <a:t>POLYURETHANE PNEUMATIC TUBES</a:t>
            </a:r>
            <a:endParaRPr lang="en-IN" b="1" dirty="0"/>
          </a:p>
          <a:p>
            <a:pPr marL="0" indent="0">
              <a:buNone/>
            </a:pPr>
            <a:r>
              <a:rPr lang="en-US" dirty="0"/>
              <a:t>Pneumatic polyurethane pipes are flexible tubing used to convey compressed air in pneumatic systems. They are made from polyurethane, which combines the best properties of plastic and rubber, making them ideal for pneumatic applications. Pneumatic polyurethane pipes are essential for conveying compressed air in pneumatic systems due to their flexibility, durability, chemical resistance, and ability to handle high pressures. They are widely used in industrial applications and are cost-effective, making them a popular choice for pneumatic tubing.</a:t>
            </a:r>
          </a:p>
          <a:p>
            <a:r>
              <a:rPr lang="en-US" b="1" dirty="0"/>
              <a:t>Average Cost:</a:t>
            </a:r>
          </a:p>
          <a:p>
            <a:pPr marL="0" indent="0">
              <a:buNone/>
            </a:pPr>
            <a:r>
              <a:rPr lang="en-US" b="1" dirty="0"/>
              <a:t>     Per Meter:</a:t>
            </a:r>
            <a:r>
              <a:rPr lang="en-US" dirty="0"/>
              <a:t> ₹20 - ₹50, depending on the diameter and quality.</a:t>
            </a:r>
          </a:p>
          <a:p>
            <a:pPr marL="0" indent="0">
              <a:buNone/>
            </a:pPr>
            <a:endParaRPr lang="en-IN" b="1" dirty="0"/>
          </a:p>
        </p:txBody>
      </p:sp>
      <p:pic>
        <p:nvPicPr>
          <p:cNvPr id="4" name="Picture 3"/>
          <p:cNvPicPr>
            <a:picLocks noChangeAspect="1"/>
          </p:cNvPicPr>
          <p:nvPr/>
        </p:nvPicPr>
        <p:blipFill>
          <a:blip r:embed="rId2"/>
          <a:stretch>
            <a:fillRect/>
          </a:stretch>
        </p:blipFill>
        <p:spPr>
          <a:xfrm>
            <a:off x="9144000" y="2478262"/>
            <a:ext cx="2721496" cy="3688994"/>
          </a:xfrm>
          <a:prstGeom prst="rect">
            <a:avLst/>
          </a:prstGeom>
        </p:spPr>
      </p:pic>
    </p:spTree>
    <p:extLst>
      <p:ext uri="{BB962C8B-B14F-4D97-AF65-F5344CB8AC3E}">
        <p14:creationId xmlns:p14="http://schemas.microsoft.com/office/powerpoint/2010/main" val="197688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258140" y="2298147"/>
            <a:ext cx="8718806" cy="4419175"/>
          </a:xfrm>
        </p:spPr>
        <p:txBody>
          <a:bodyPr>
            <a:normAutofit fontScale="92500" lnSpcReduction="20000"/>
          </a:bodyPr>
          <a:lstStyle/>
          <a:p>
            <a:r>
              <a:rPr lang="en-US" b="1" dirty="0"/>
              <a:t>SINGLE ACTING PNEUMATIC CYLINDERS </a:t>
            </a:r>
            <a:r>
              <a:rPr lang="en-US" dirty="0"/>
              <a:t>:</a:t>
            </a:r>
          </a:p>
          <a:p>
            <a:pPr marL="0" indent="0">
              <a:buNone/>
            </a:pPr>
            <a:r>
              <a:rPr lang="en-US" dirty="0"/>
              <a:t>Single-acting pneumatic cylinders are actuators that use compressed air to produce motion in one direction. The return movement is achieved either by a spring inside the cylinder or by the load's force. These cylinders are commonly used in applications where a return stroke requires less force or can be achieved by other means.</a:t>
            </a:r>
          </a:p>
          <a:p>
            <a:pPr marL="0" indent="0">
              <a:buNone/>
            </a:pPr>
            <a:r>
              <a:rPr lang="en-US" b="1" dirty="0"/>
              <a:t>COST</a:t>
            </a:r>
            <a:r>
              <a:rPr lang="en-US" dirty="0"/>
              <a:t> : Average cost of 1000mm stroke cylinder costs around  ₹6000.</a:t>
            </a:r>
          </a:p>
          <a:p>
            <a:pPr marL="0" indent="0">
              <a:buNone/>
            </a:pPr>
            <a:r>
              <a:rPr lang="en-US" b="1" dirty="0"/>
              <a:t>Operation:</a:t>
            </a:r>
          </a:p>
          <a:p>
            <a:pPr marL="0" indent="0">
              <a:buNone/>
            </a:pPr>
            <a:r>
              <a:rPr lang="en-US" b="1" dirty="0"/>
              <a:t>         Actuation:</a:t>
            </a:r>
            <a:endParaRPr lang="en-US" dirty="0"/>
          </a:p>
          <a:p>
            <a:pPr lvl="1"/>
            <a:r>
              <a:rPr lang="en-US" dirty="0"/>
              <a:t>Compressed air is introduced into the cylinder through an air port, pushing the piston forward.</a:t>
            </a:r>
          </a:p>
          <a:p>
            <a:pPr marL="0" indent="0">
              <a:buNone/>
            </a:pPr>
            <a:r>
              <a:rPr lang="en-US" b="1" dirty="0"/>
              <a:t>         Return Stroke:</a:t>
            </a:r>
            <a:endParaRPr lang="en-US" dirty="0"/>
          </a:p>
          <a:p>
            <a:pPr lvl="1"/>
            <a:r>
              <a:rPr lang="en-US" dirty="0"/>
              <a:t>In spring-return models, once the air pressure is released, the internal spring pushes the piston back to its original position.</a:t>
            </a:r>
          </a:p>
          <a:p>
            <a:pPr lvl="1"/>
            <a:r>
              <a:rPr lang="en-US" dirty="0"/>
              <a:t>In other models, the return is achieved by an external force or gravity.</a:t>
            </a:r>
          </a:p>
          <a:p>
            <a:pPr marL="0" indent="0">
              <a:buNone/>
            </a:pPr>
            <a:endParaRPr lang="en-US" dirty="0"/>
          </a:p>
          <a:p>
            <a:pPr marL="0" indent="0">
              <a:buNone/>
            </a:pPr>
            <a:endParaRPr lang="en-IN" dirty="0"/>
          </a:p>
        </p:txBody>
      </p:sp>
      <p:pic>
        <p:nvPicPr>
          <p:cNvPr id="4" name="Picture 3"/>
          <p:cNvPicPr>
            <a:picLocks noChangeAspect="1"/>
          </p:cNvPicPr>
          <p:nvPr/>
        </p:nvPicPr>
        <p:blipFill>
          <a:blip r:embed="rId2"/>
          <a:stretch>
            <a:fillRect/>
          </a:stretch>
        </p:blipFill>
        <p:spPr>
          <a:xfrm>
            <a:off x="9038492" y="2298148"/>
            <a:ext cx="2712427" cy="2458490"/>
          </a:xfrm>
          <a:prstGeom prst="rect">
            <a:avLst/>
          </a:prstGeom>
        </p:spPr>
      </p:pic>
    </p:spTree>
    <p:extLst>
      <p:ext uri="{BB962C8B-B14F-4D97-AF65-F5344CB8AC3E}">
        <p14:creationId xmlns:p14="http://schemas.microsoft.com/office/powerpoint/2010/main" val="286793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00026" y="2127250"/>
            <a:ext cx="9153524" cy="4730750"/>
          </a:xfrm>
        </p:spPr>
        <p:txBody>
          <a:bodyPr>
            <a:normAutofit lnSpcReduction="10000"/>
          </a:bodyPr>
          <a:lstStyle/>
          <a:p>
            <a:r>
              <a:rPr lang="en-US" b="1" dirty="0"/>
              <a:t>Pneumatic Foot Pedal Switch</a:t>
            </a:r>
          </a:p>
          <a:p>
            <a:pPr marL="0" indent="0">
              <a:buNone/>
            </a:pPr>
            <a:r>
              <a:rPr lang="en-US" b="1" dirty="0"/>
              <a:t>     Description:</a:t>
            </a:r>
          </a:p>
          <a:p>
            <a:pPr marL="0" indent="0">
              <a:buNone/>
            </a:pPr>
            <a:r>
              <a:rPr lang="en-US" b="1" dirty="0"/>
              <a:t>     </a:t>
            </a:r>
            <a:r>
              <a:rPr lang="en-US" dirty="0"/>
              <a:t>A </a:t>
            </a:r>
            <a:r>
              <a:rPr lang="en-US" dirty="0" err="1"/>
              <a:t>electricfoot</a:t>
            </a:r>
            <a:r>
              <a:rPr lang="en-US" dirty="0"/>
              <a:t> switch is a manually operated device that controls     the flow of compressed air to pneumatic systems. By pressing the pedal,  	the operator can start, stop, or modulate the flow of air, allowing for 	hands-free control of pneumatic cylinders and other actuators.</a:t>
            </a:r>
          </a:p>
          <a:p>
            <a:pPr marL="0" indent="0">
              <a:buNone/>
            </a:pPr>
            <a:r>
              <a:rPr lang="en-US" b="1" dirty="0"/>
              <a:t>      Operation:</a:t>
            </a:r>
          </a:p>
          <a:p>
            <a:pPr marL="0" indent="0">
              <a:buNone/>
            </a:pPr>
            <a:r>
              <a:rPr lang="en-US" b="1" dirty="0"/>
              <a:t>      Pressing the Pedal:</a:t>
            </a:r>
            <a:endParaRPr lang="en-US" dirty="0"/>
          </a:p>
          <a:p>
            <a:pPr lvl="1"/>
            <a:r>
              <a:rPr lang="en-US" dirty="0"/>
              <a:t>When the operator presses the pedal, it shifts the internal spool or poppet, opening the air pathway and allowing compressed air to flow to the connected pneumatic system.</a:t>
            </a:r>
          </a:p>
          <a:p>
            <a:pPr marL="0" indent="0">
              <a:buNone/>
            </a:pPr>
            <a:r>
              <a:rPr lang="en-US" b="1" dirty="0"/>
              <a:t>      Releasing the Pedal:</a:t>
            </a:r>
            <a:endParaRPr lang="en-US" dirty="0"/>
          </a:p>
          <a:p>
            <a:pPr lvl="1"/>
            <a:r>
              <a:rPr lang="en-US" dirty="0"/>
              <a:t>The return spring pushes the pedal back to its original position, closing the valve and stopping the air flow.</a:t>
            </a:r>
          </a:p>
          <a:p>
            <a:pPr marL="457200" lvl="1" indent="0">
              <a:buNone/>
            </a:pPr>
            <a:r>
              <a:rPr lang="en-US" b="1" dirty="0"/>
              <a:t>COST</a:t>
            </a:r>
            <a:r>
              <a:rPr lang="en-US" dirty="0"/>
              <a:t> : AVERAGE COSTS AROUND ₹1000.</a:t>
            </a:r>
          </a:p>
          <a:p>
            <a:pPr marL="457200" lvl="1"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9236597" y="2754776"/>
            <a:ext cx="2615880" cy="3541852"/>
          </a:xfrm>
          <a:prstGeom prst="rect">
            <a:avLst/>
          </a:prstGeom>
        </p:spPr>
      </p:pic>
    </p:spTree>
    <p:extLst>
      <p:ext uri="{BB962C8B-B14F-4D97-AF65-F5344CB8AC3E}">
        <p14:creationId xmlns:p14="http://schemas.microsoft.com/office/powerpoint/2010/main" val="228693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791308" y="2365131"/>
            <a:ext cx="10093569" cy="4000499"/>
          </a:xfrm>
        </p:spPr>
        <p:txBody>
          <a:bodyPr>
            <a:normAutofit fontScale="92500" lnSpcReduction="20000"/>
          </a:bodyPr>
          <a:lstStyle/>
          <a:p>
            <a:r>
              <a:rPr lang="en-GB" dirty="0"/>
              <a:t>The switch controlled hole-punching machine is designed for efficient hole creation in extended polypropylene components.</a:t>
            </a:r>
          </a:p>
          <a:p>
            <a:r>
              <a:rPr lang="en-GB" dirty="0"/>
              <a:t>It utilizes pneumatic cylinders for vertical and horizontal </a:t>
            </a:r>
            <a:r>
              <a:rPr lang="en-GB" dirty="0" err="1"/>
              <a:t>punching.Vertical</a:t>
            </a:r>
            <a:r>
              <a:rPr lang="en-GB" dirty="0"/>
              <a:t> cylinders have heating solders for precise hole creation, while horizontal cylinders are used for side punching.</a:t>
            </a:r>
          </a:p>
          <a:p>
            <a:r>
              <a:rPr lang="en-GB" dirty="0"/>
              <a:t>The machine's operation is controlled via a electric pedal switch, allowing for precise and hands-free </a:t>
            </a:r>
            <a:r>
              <a:rPr lang="en-GB" dirty="0" err="1"/>
              <a:t>operation.The</a:t>
            </a:r>
            <a:r>
              <a:rPr lang="en-GB" dirty="0"/>
              <a:t> support frame, guide rods, and various fasteners ensure stability and accuracy during operation.</a:t>
            </a:r>
          </a:p>
          <a:p>
            <a:r>
              <a:rPr lang="en-GB" dirty="0"/>
              <a:t>Estimated component costs are provided to help understand the overall investment required to build or purchase such a machine.</a:t>
            </a:r>
          </a:p>
          <a:p>
            <a:r>
              <a:rPr lang="en-GB" dirty="0"/>
              <a:t>The switch-controlled hole-punching machine offers precise and efficient hole creation for extended polypropylene components.</a:t>
            </a:r>
          </a:p>
          <a:p>
            <a:r>
              <a:rPr lang="en-GB" dirty="0"/>
              <a:t>Its design and operation provide stability, accuracy, and hands-free control.</a:t>
            </a:r>
          </a:p>
          <a:p>
            <a:r>
              <a:rPr lang="en-GB" dirty="0"/>
              <a:t> Understanding the estimated component costs is crucial for decision-making regarding the implementation of this machine.</a:t>
            </a:r>
            <a:r>
              <a:rPr lang="en-US" dirty="0"/>
              <a:t>.</a:t>
            </a:r>
            <a:endParaRPr lang="en-IN" dirty="0"/>
          </a:p>
        </p:txBody>
      </p:sp>
    </p:spTree>
    <p:extLst>
      <p:ext uri="{BB962C8B-B14F-4D97-AF65-F5344CB8AC3E}">
        <p14:creationId xmlns:p14="http://schemas.microsoft.com/office/powerpoint/2010/main" val="409673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METHODOLOGY</a:t>
            </a:r>
            <a:endParaRPr lang="en-IN" dirty="0"/>
          </a:p>
        </p:txBody>
      </p:sp>
      <p:sp>
        <p:nvSpPr>
          <p:cNvPr id="3" name="Content Placeholder 2"/>
          <p:cNvSpPr>
            <a:spLocks noGrp="1"/>
          </p:cNvSpPr>
          <p:nvPr>
            <p:ph idx="1"/>
          </p:nvPr>
        </p:nvSpPr>
        <p:spPr>
          <a:xfrm>
            <a:off x="712359" y="2739252"/>
            <a:ext cx="10946422" cy="4545623"/>
          </a:xfrm>
        </p:spPr>
        <p:txBody>
          <a:bodyPr>
            <a:noAutofit/>
          </a:bodyPr>
          <a:lstStyle/>
          <a:p>
            <a:pPr>
              <a:lnSpc>
                <a:spcPct val="160000"/>
              </a:lnSpc>
            </a:pPr>
            <a:r>
              <a:rPr lang="en-GB" b="1" dirty="0"/>
              <a:t>Setup: </a:t>
            </a:r>
            <a:r>
              <a:rPr lang="en-GB" dirty="0"/>
              <a:t>Position the machine on a stable surface, ensuring correct assembly.</a:t>
            </a:r>
            <a:r>
              <a:rPr lang="en-GB" b="1" dirty="0"/>
              <a:t> </a:t>
            </a:r>
          </a:p>
          <a:p>
            <a:pPr>
              <a:lnSpc>
                <a:spcPct val="160000"/>
              </a:lnSpc>
            </a:pPr>
            <a:r>
              <a:rPr lang="en-GB" b="1" dirty="0"/>
              <a:t>2. Position Adjustment: </a:t>
            </a:r>
            <a:r>
              <a:rPr lang="en-GB" dirty="0"/>
              <a:t>Modify the vertical and horizontal pneumatic cylinders to the desired positions and hole diameters. </a:t>
            </a:r>
          </a:p>
          <a:p>
            <a:pPr>
              <a:lnSpc>
                <a:spcPct val="160000"/>
              </a:lnSpc>
            </a:pPr>
            <a:r>
              <a:rPr lang="en-GB" b="1" dirty="0"/>
              <a:t>3. Heating Activation: </a:t>
            </a:r>
            <a:r>
              <a:rPr lang="en-GB" dirty="0"/>
              <a:t>Activate the heating solders on the vertical cylinders to preheat the hole-making tools. </a:t>
            </a:r>
          </a:p>
          <a:p>
            <a:pPr>
              <a:lnSpc>
                <a:spcPct val="160000"/>
              </a:lnSpc>
            </a:pPr>
            <a:r>
              <a:rPr lang="en-GB" b="1" dirty="0"/>
              <a:t>4. Material Placement: </a:t>
            </a:r>
            <a:r>
              <a:rPr lang="en-GB" dirty="0"/>
              <a:t>Position the extended polypropylene components on the base plate. </a:t>
            </a:r>
          </a:p>
          <a:p>
            <a:pPr>
              <a:lnSpc>
                <a:spcPct val="160000"/>
              </a:lnSpc>
            </a:pPr>
            <a:r>
              <a:rPr lang="en-GB" b="1" dirty="0"/>
              <a:t>5. Switch Control: </a:t>
            </a:r>
            <a:r>
              <a:rPr lang="en-GB" dirty="0"/>
              <a:t>Initiate the operation by pressing the switch. </a:t>
            </a:r>
          </a:p>
        </p:txBody>
      </p:sp>
    </p:spTree>
    <p:extLst>
      <p:ext uri="{BB962C8B-B14F-4D97-AF65-F5344CB8AC3E}">
        <p14:creationId xmlns:p14="http://schemas.microsoft.com/office/powerpoint/2010/main" val="2774841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DF3B-24DE-BA43-6FA6-408AE373E8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944B2A-82CB-FDE1-896B-A385DB185D24}"/>
              </a:ext>
            </a:extLst>
          </p:cNvPr>
          <p:cNvSpPr>
            <a:spLocks noGrp="1"/>
          </p:cNvSpPr>
          <p:nvPr>
            <p:ph idx="1"/>
          </p:nvPr>
        </p:nvSpPr>
        <p:spPr>
          <a:xfrm>
            <a:off x="949681" y="2622162"/>
            <a:ext cx="8825659" cy="3918598"/>
          </a:xfrm>
        </p:spPr>
        <p:txBody>
          <a:bodyPr>
            <a:normAutofit fontScale="62500" lnSpcReduction="20000"/>
          </a:bodyPr>
          <a:lstStyle/>
          <a:p>
            <a:pPr>
              <a:lnSpc>
                <a:spcPct val="160000"/>
              </a:lnSpc>
            </a:pPr>
            <a:r>
              <a:rPr lang="en-GB" sz="2600" b="1" dirty="0"/>
              <a:t>6. Vertical Hole Punching: </a:t>
            </a:r>
            <a:r>
              <a:rPr lang="en-GB" sz="2600" dirty="0"/>
              <a:t>Utilize the preheated vertical cylinders to vertically punch holes into the polypropylene. </a:t>
            </a:r>
          </a:p>
          <a:p>
            <a:pPr>
              <a:lnSpc>
                <a:spcPct val="160000"/>
              </a:lnSpc>
            </a:pPr>
            <a:r>
              <a:rPr lang="en-GB" sz="2600" b="1" dirty="0"/>
              <a:t>7. Horizontal Hole Punching: </a:t>
            </a:r>
            <a:r>
              <a:rPr lang="en-GB" sz="2600" dirty="0"/>
              <a:t>Employ the horizontal cylinders to punch holes into the sides of the material. </a:t>
            </a:r>
          </a:p>
          <a:p>
            <a:pPr>
              <a:lnSpc>
                <a:spcPct val="160000"/>
              </a:lnSpc>
            </a:pPr>
            <a:r>
              <a:rPr lang="en-GB" sz="2600" b="1" dirty="0"/>
              <a:t>8. Completion: </a:t>
            </a:r>
            <a:r>
              <a:rPr lang="en-GB" sz="2600" dirty="0"/>
              <a:t>Cease operation and remove the finished material by releasing the foot valve. This machine utilizes pneumatic control and heating elements to facilitate precise and efficient hole punching in polypropylene components.</a:t>
            </a:r>
          </a:p>
          <a:p>
            <a:pPr>
              <a:lnSpc>
                <a:spcPct val="160000"/>
              </a:lnSpc>
            </a:pPr>
            <a:r>
              <a:rPr lang="en-GB" sz="2600" dirty="0"/>
              <a:t>This machine utilizes pneumatic control and heating elements to facilitate precise and efficient hole punching in polypropylene components.</a:t>
            </a:r>
            <a:endParaRPr lang="en-IN" sz="2600" dirty="0"/>
          </a:p>
          <a:p>
            <a:endParaRPr lang="en-IN" dirty="0"/>
          </a:p>
        </p:txBody>
      </p:sp>
    </p:spTree>
    <p:extLst>
      <p:ext uri="{BB962C8B-B14F-4D97-AF65-F5344CB8AC3E}">
        <p14:creationId xmlns:p14="http://schemas.microsoft.com/office/powerpoint/2010/main" val="367012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DESIGNS</a:t>
            </a:r>
            <a:endParaRPr lang="en-IN" dirty="0"/>
          </a:p>
        </p:txBody>
      </p:sp>
      <p:pic>
        <p:nvPicPr>
          <p:cNvPr id="6" name="WhatsApp Video 2024-07-08 at 17.52.29_5daf7358">
            <a:hlinkClick r:id="" action="ppaction://media"/>
            <a:extLst>
              <a:ext uri="{FF2B5EF4-FFF2-40B4-BE49-F238E27FC236}">
                <a16:creationId xmlns:a16="http://schemas.microsoft.com/office/drawing/2014/main" id="{1F8AAB6F-2A56-CE4B-9C70-1CF4C4919F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7420" y="2509935"/>
            <a:ext cx="7427167" cy="3827106"/>
          </a:xfrm>
        </p:spPr>
      </p:pic>
    </p:spTree>
    <p:extLst>
      <p:ext uri="{BB962C8B-B14F-4D97-AF65-F5344CB8AC3E}">
        <p14:creationId xmlns:p14="http://schemas.microsoft.com/office/powerpoint/2010/main" val="647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4E58-0A28-25CD-0A51-6DC4303B7037}"/>
              </a:ext>
            </a:extLst>
          </p:cNvPr>
          <p:cNvSpPr>
            <a:spLocks noGrp="1"/>
          </p:cNvSpPr>
          <p:nvPr>
            <p:ph type="title"/>
          </p:nvPr>
        </p:nvSpPr>
        <p:spPr/>
        <p:txBody>
          <a:bodyPr/>
          <a:lstStyle/>
          <a:p>
            <a:r>
              <a:rPr lang="en-US" dirty="0"/>
              <a:t>MECHANICAL DESIGNS</a:t>
            </a:r>
            <a:endParaRPr lang="en-IN" dirty="0"/>
          </a:p>
        </p:txBody>
      </p:sp>
      <p:pic>
        <p:nvPicPr>
          <p:cNvPr id="7" name="WhatsApp Video 2024-07-08 at 17.52.29_3cb1e7e3">
            <a:hlinkClick r:id="" action="ppaction://media"/>
            <a:extLst>
              <a:ext uri="{FF2B5EF4-FFF2-40B4-BE49-F238E27FC236}">
                <a16:creationId xmlns:a16="http://schemas.microsoft.com/office/drawing/2014/main" id="{1CA832C6-E72B-F0B5-8492-866F85B78B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7461" y="2603499"/>
            <a:ext cx="7511143" cy="3564035"/>
          </a:xfrm>
        </p:spPr>
      </p:pic>
    </p:spTree>
    <p:extLst>
      <p:ext uri="{BB962C8B-B14F-4D97-AF65-F5344CB8AC3E}">
        <p14:creationId xmlns:p14="http://schemas.microsoft.com/office/powerpoint/2010/main" val="6523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DESCRIPTION OF EACH COMPONENTS (MECHANICAL)</a:t>
            </a:r>
            <a:endParaRPr lang="en-IN" dirty="0"/>
          </a:p>
        </p:txBody>
      </p:sp>
      <p:sp>
        <p:nvSpPr>
          <p:cNvPr id="3" name="Content Placeholder 2"/>
          <p:cNvSpPr>
            <a:spLocks noGrp="1"/>
          </p:cNvSpPr>
          <p:nvPr>
            <p:ph idx="1"/>
          </p:nvPr>
        </p:nvSpPr>
        <p:spPr>
          <a:xfrm>
            <a:off x="422031" y="2303585"/>
            <a:ext cx="10700238" cy="4325815"/>
          </a:xfrm>
        </p:spPr>
        <p:txBody>
          <a:bodyPr>
            <a:normAutofit lnSpcReduction="10000"/>
          </a:bodyPr>
          <a:lstStyle/>
          <a:p>
            <a:r>
              <a:rPr lang="en-US" b="1" dirty="0"/>
              <a:t>SUPPORT BASE AND FRAME </a:t>
            </a:r>
            <a:r>
              <a:rPr lang="en-US" dirty="0"/>
              <a:t>:</a:t>
            </a:r>
          </a:p>
          <a:p>
            <a:pPr marL="0" indent="0">
              <a:buNone/>
            </a:pPr>
            <a:r>
              <a:rPr lang="en-US" dirty="0"/>
              <a:t>The frame provides structural integrity, while the base offers a flat working surface. It is typically made of stainless steel or aluminum.</a:t>
            </a:r>
          </a:p>
          <a:p>
            <a:pPr marL="0" indent="0">
              <a:buNone/>
            </a:pPr>
            <a:r>
              <a:rPr lang="en-US" dirty="0"/>
              <a:t>ALUMINIUM :</a:t>
            </a:r>
          </a:p>
          <a:p>
            <a:pPr marL="0" indent="0">
              <a:buNone/>
            </a:pPr>
            <a:r>
              <a:rPr lang="en-US" b="1" dirty="0"/>
              <a:t>Pros:</a:t>
            </a:r>
            <a:r>
              <a:rPr lang="en-US" dirty="0"/>
              <a:t> Lightweight, resistant to corrosion, easy to machine, and adequate strength for most applications.</a:t>
            </a:r>
          </a:p>
          <a:p>
            <a:pPr marL="0" indent="0">
              <a:buNone/>
            </a:pPr>
            <a:r>
              <a:rPr lang="en-US" b="1" dirty="0"/>
              <a:t>Cons:</a:t>
            </a:r>
            <a:r>
              <a:rPr lang="en-US" dirty="0"/>
              <a:t> Lower strength compared to steel, can be more expensive.</a:t>
            </a:r>
          </a:p>
          <a:p>
            <a:pPr marL="0" indent="0">
              <a:buNone/>
            </a:pPr>
            <a:r>
              <a:rPr lang="en-US" b="1" dirty="0"/>
              <a:t>Cost:</a:t>
            </a:r>
            <a:r>
              <a:rPr lang="en-US" dirty="0"/>
              <a:t> ₹150 - ₹200 per kg.</a:t>
            </a:r>
          </a:p>
          <a:p>
            <a:pPr marL="0" indent="0">
              <a:buNone/>
            </a:pPr>
            <a:r>
              <a:rPr lang="en-US" dirty="0"/>
              <a:t>STAINLESS STEEL :</a:t>
            </a:r>
          </a:p>
          <a:p>
            <a:pPr marL="0" indent="0">
              <a:buNone/>
            </a:pPr>
            <a:r>
              <a:rPr lang="en-US" b="1" dirty="0"/>
              <a:t>Pros:</a:t>
            </a:r>
            <a:r>
              <a:rPr lang="en-US" dirty="0"/>
              <a:t> Combines the strength of steel with superior corrosion resistance, low maintenance</a:t>
            </a:r>
          </a:p>
          <a:p>
            <a:pPr marL="0" indent="0">
              <a:buNone/>
            </a:pPr>
            <a:r>
              <a:rPr lang="en-US" b="1" dirty="0"/>
              <a:t>Cons:</a:t>
            </a:r>
            <a:r>
              <a:rPr lang="en-US" dirty="0"/>
              <a:t> More expensive and heavier than aluminum</a:t>
            </a:r>
          </a:p>
          <a:p>
            <a:pPr marL="0" indent="0">
              <a:buNone/>
            </a:pPr>
            <a:r>
              <a:rPr lang="en-US" b="1" dirty="0"/>
              <a:t>Cost:</a:t>
            </a:r>
            <a:r>
              <a:rPr lang="en-US" dirty="0"/>
              <a:t> ₹200 - ₹250 per kg.</a:t>
            </a:r>
            <a:endParaRPr lang="en-IN" dirty="0"/>
          </a:p>
        </p:txBody>
      </p:sp>
    </p:spTree>
    <p:extLst>
      <p:ext uri="{BB962C8B-B14F-4D97-AF65-F5344CB8AC3E}">
        <p14:creationId xmlns:p14="http://schemas.microsoft.com/office/powerpoint/2010/main" val="333383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99977" y="2366107"/>
            <a:ext cx="9791469" cy="4069861"/>
          </a:xfrm>
        </p:spPr>
        <p:txBody>
          <a:bodyPr>
            <a:normAutofit/>
          </a:bodyPr>
          <a:lstStyle/>
          <a:p>
            <a:r>
              <a:rPr lang="en-US" b="1" dirty="0"/>
              <a:t>GUIDE RODS AND GUIDE WAYS</a:t>
            </a:r>
          </a:p>
          <a:p>
            <a:pPr marL="0" indent="0">
              <a:buNone/>
            </a:pPr>
            <a:r>
              <a:rPr lang="en-US" b="1" dirty="0"/>
              <a:t>Function and Importance:</a:t>
            </a:r>
          </a:p>
          <a:p>
            <a:pPr marL="0" indent="0">
              <a:buNone/>
            </a:pPr>
            <a:r>
              <a:rPr lang="en-US" b="1" dirty="0"/>
              <a:t>        Stability and Precision:</a:t>
            </a:r>
            <a:endParaRPr lang="en-US" dirty="0"/>
          </a:p>
          <a:p>
            <a:pPr lvl="1"/>
            <a:r>
              <a:rPr lang="en-US" dirty="0"/>
              <a:t>Guide rods ensure precise linear movement of the pneumatic cylinders, maintaining alignment and preventing wobbling.</a:t>
            </a:r>
          </a:p>
          <a:p>
            <a:pPr marL="0" indent="0">
              <a:buNone/>
            </a:pPr>
            <a:r>
              <a:rPr lang="en-US" b="1" dirty="0"/>
              <a:t>        Load Distribution:</a:t>
            </a:r>
            <a:endParaRPr lang="en-US" dirty="0"/>
          </a:p>
          <a:p>
            <a:pPr lvl="1"/>
            <a:r>
              <a:rPr lang="en-US" dirty="0"/>
              <a:t>They evenly distribute the load, reducing wear and tear on the cylinders and other moving parts.</a:t>
            </a:r>
          </a:p>
          <a:p>
            <a:pPr marL="0" indent="0">
              <a:buNone/>
            </a:pPr>
            <a:r>
              <a:rPr lang="en-US" b="1" dirty="0"/>
              <a:t>       Support:</a:t>
            </a:r>
            <a:endParaRPr lang="en-US" dirty="0"/>
          </a:p>
          <a:p>
            <a:pPr lvl="1"/>
            <a:r>
              <a:rPr lang="en-US" dirty="0"/>
              <a:t>They support the weight of the moving parts, enhancing the machine's durability and longevity.</a:t>
            </a:r>
          </a:p>
          <a:p>
            <a:pPr marL="0" indent="0">
              <a:buNone/>
            </a:pPr>
            <a:endParaRPr lang="en-IN" dirty="0"/>
          </a:p>
        </p:txBody>
      </p:sp>
    </p:spTree>
    <p:extLst>
      <p:ext uri="{BB962C8B-B14F-4D97-AF65-F5344CB8AC3E}">
        <p14:creationId xmlns:p14="http://schemas.microsoft.com/office/powerpoint/2010/main" val="129779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41838" y="2603500"/>
            <a:ext cx="6092337" cy="3416300"/>
          </a:xfrm>
        </p:spPr>
        <p:txBody>
          <a:bodyPr/>
          <a:lstStyle/>
          <a:p>
            <a:r>
              <a:rPr lang="en-US" b="1" dirty="0"/>
              <a:t>BASE PLATE:</a:t>
            </a:r>
            <a:endParaRPr lang="en-US" dirty="0"/>
          </a:p>
          <a:p>
            <a:pPr marL="0" indent="0">
              <a:buNone/>
            </a:pPr>
            <a:r>
              <a:rPr lang="en-US" b="1" dirty="0"/>
              <a:t>     Description:</a:t>
            </a:r>
            <a:r>
              <a:rPr lang="en-US" dirty="0"/>
              <a:t> The flat surface where the </a:t>
            </a:r>
            <a:r>
              <a:rPr lang="en-US" dirty="0" err="1"/>
              <a:t>workpiece</a:t>
            </a:r>
            <a:r>
              <a:rPr lang="en-US" dirty="0"/>
              <a:t> is placed. It may have       markings or guides to assist in positioning the material</a:t>
            </a:r>
          </a:p>
          <a:p>
            <a:r>
              <a:rPr lang="en-US" b="1" dirty="0"/>
              <a:t>MOUNTING BRACKETS AND FASTENERS :</a:t>
            </a:r>
            <a:endParaRPr lang="en-US" dirty="0"/>
          </a:p>
          <a:p>
            <a:pPr marL="0" indent="0">
              <a:buNone/>
            </a:pPr>
            <a:r>
              <a:rPr lang="en-US" b="1" dirty="0"/>
              <a:t>     Description:</a:t>
            </a:r>
            <a:r>
              <a:rPr lang="en-US" dirty="0"/>
              <a:t> These components are used to assemble and secure the machine    parts. They ensure stability and alignment of moving parts.</a:t>
            </a:r>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6905624" y="3943350"/>
            <a:ext cx="2390775" cy="2519501"/>
          </a:xfrm>
          <a:prstGeom prst="rect">
            <a:avLst/>
          </a:prstGeom>
        </p:spPr>
      </p:pic>
      <p:pic>
        <p:nvPicPr>
          <p:cNvPr id="2050" name="Picture 2" descr="200x200x6mm Steel Base Plate with 4 x Ho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692" y="2359642"/>
            <a:ext cx="3384550" cy="245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235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193</TotalTime>
  <Words>1303</Words>
  <Application>Microsoft Office PowerPoint</Application>
  <PresentationFormat>Widescreen</PresentationFormat>
  <Paragraphs>92</Paragraphs>
  <Slides>16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Bahnschrift Condensed</vt:lpstr>
      <vt:lpstr>Century Gothic</vt:lpstr>
      <vt:lpstr>Wingdings 3</vt:lpstr>
      <vt:lpstr>Ion Boardroom</vt:lpstr>
      <vt:lpstr>PNEUMATIC PEDAL VALVE OPERATED HOLE PUNCHING MACHINE</vt:lpstr>
      <vt:lpstr>INTRODUCTION</vt:lpstr>
      <vt:lpstr>BASIC METHODOLOGY</vt:lpstr>
      <vt:lpstr>PowerPoint Presentation</vt:lpstr>
      <vt:lpstr>MECHANICAL DESIGNS</vt:lpstr>
      <vt:lpstr>MECHANICAL DESIGNS</vt:lpstr>
      <vt:lpstr>BRIEF DESCRIPTION OF EACH COMPONENTS (MECHANICAL)</vt:lpstr>
      <vt:lpstr>PowerPoint Presentation</vt:lpstr>
      <vt:lpstr>PowerPoint Presentation</vt:lpstr>
      <vt:lpstr>PowerPoint Presentation</vt:lpstr>
      <vt:lpstr>PowerPoint Presentation</vt:lpstr>
      <vt:lpstr>BRIEF DESCRIPTION OF EACH COMPONENTS (PNEUMATICS)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PNEUMATIC PEDAL VALVE OPERATED HOLE PUNCHING MACHINE</dc:title>
  <dc:creator>ashwin s</dc:creator>
  <cp:lastModifiedBy>kaviya ponnusamy</cp:lastModifiedBy>
  <cp:revision>21</cp:revision>
  <dcterms:created xsi:type="dcterms:W3CDTF">2024-07-03T05:44:21Z</dcterms:created>
  <dcterms:modified xsi:type="dcterms:W3CDTF">2024-07-10T14:36:54Z</dcterms:modified>
</cp:coreProperties>
</file>